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2" r:id="rId2"/>
    <p:sldId id="275" r:id="rId3"/>
    <p:sldId id="340" r:id="rId4"/>
    <p:sldId id="384" r:id="rId5"/>
    <p:sldId id="341" r:id="rId6"/>
    <p:sldId id="385" r:id="rId7"/>
    <p:sldId id="342" r:id="rId8"/>
    <p:sldId id="343" r:id="rId9"/>
    <p:sldId id="387" r:id="rId10"/>
    <p:sldId id="386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1" r:id="rId24"/>
    <p:sldId id="402" r:id="rId25"/>
    <p:sldId id="403" r:id="rId26"/>
    <p:sldId id="406" r:id="rId27"/>
    <p:sldId id="404" r:id="rId28"/>
    <p:sldId id="405" r:id="rId29"/>
    <p:sldId id="408" r:id="rId30"/>
    <p:sldId id="323" r:id="rId31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EFEFEF"/>
    <a:srgbClr val="F7F7F7"/>
    <a:srgbClr val="DDDDDD"/>
    <a:srgbClr val="C0C0C0"/>
    <a:srgbClr val="EFF1A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66" autoAdjust="0"/>
    <p:restoredTop sz="94660"/>
  </p:normalViewPr>
  <p:slideViewPr>
    <p:cSldViewPr>
      <p:cViewPr>
        <p:scale>
          <a:sx n="66" d="100"/>
          <a:sy n="66" d="100"/>
        </p:scale>
        <p:origin x="-7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974B4-F929-44AF-B264-BAF76A7A8C0C}" type="datetime1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9250C-5831-488C-8E21-773DAD3C0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474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5936-D3B1-4C90-82F5-725F901081C3}" type="datetime1">
              <a:rPr lang="en-US" smtClean="0"/>
              <a:pPr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8DF73-71C6-4A81-8D34-78E0BFDB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68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5FE65F-F37C-4631-B42B-B5CBD78D01F5}" type="datetime1">
              <a:rPr lang="en-US" smtClean="0"/>
              <a:pPr/>
              <a:t>10/28/2018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3389D-F543-40A2-BE3F-E75BB852EE63}" type="slidenum">
              <a:rPr lang="ar-SA"/>
              <a:pPr/>
              <a:t>1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ar-EG" smtClean="0"/>
              <a:t>نظريات العمارة الداخلية المعاصرة  إعداد د شوكت القاضى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10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11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12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13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14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15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16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17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18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19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8DF73-71C6-4A81-8D34-78E0BFDB787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DE507F0-BD10-499A-BB12-C60020ECA47A}" type="datetime1">
              <a:rPr lang="en-US" smtClean="0"/>
              <a:pPr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ar-EG" smtClean="0"/>
              <a:t>أسس التصميم غرف النوم اعداد د شوكت القاضى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20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21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22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7EACC-874B-4DD7-B6A8-9CBDC4BA2B86}" type="slidenum">
              <a:rPr lang="en-US" altLang="ar-EG"/>
              <a:pPr/>
              <a:t>3</a:t>
            </a:fld>
            <a:endParaRPr lang="en-US" altLang="ar-EG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7EACC-874B-4DD7-B6A8-9CBDC4BA2B86}" type="slidenum">
              <a:rPr lang="en-US" altLang="ar-EG"/>
              <a:pPr/>
              <a:t>4</a:t>
            </a:fld>
            <a:endParaRPr lang="en-US" altLang="ar-EG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38215-4869-4A11-8D94-D6041A389499}" type="slidenum">
              <a:rPr lang="en-US" altLang="ar-EG"/>
              <a:pPr/>
              <a:t>5</a:t>
            </a:fld>
            <a:endParaRPr lang="en-US" altLang="ar-EG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38215-4869-4A11-8D94-D6041A389499}" type="slidenum">
              <a:rPr lang="en-US" altLang="ar-EG"/>
              <a:pPr/>
              <a:t>6</a:t>
            </a:fld>
            <a:endParaRPr lang="en-US" altLang="ar-EG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CF2B-9C36-49A3-A5A5-40C484FBE7AA}" type="slidenum">
              <a:rPr lang="en-US" altLang="ar-EG"/>
              <a:pPr/>
              <a:t>7</a:t>
            </a:fld>
            <a:endParaRPr lang="en-US" altLang="ar-EG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1EC15-DE6D-47F7-970D-A314C6AE1D12}" type="slidenum">
              <a:rPr lang="en-US" altLang="ar-EG"/>
              <a:pPr/>
              <a:t>8</a:t>
            </a:fld>
            <a:endParaRPr lang="en-US" altLang="ar-EG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1EC15-DE6D-47F7-970D-A314C6AE1D12}" type="slidenum">
              <a:rPr lang="en-US" altLang="ar-EG"/>
              <a:pPr/>
              <a:t>9</a:t>
            </a:fld>
            <a:endParaRPr lang="en-US" altLang="ar-EG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D921-4E94-4810-A653-7E038E796027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98AC-AA6C-475F-B27D-742DD0BFF1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E50F-721F-4AC2-B0B7-7756697279F9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894C-7A74-48C6-A7DF-EB69604D25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8241-C101-429C-8E5C-B8BC0E54E6F6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D6C3D-1E08-493C-9E5A-224523F4F6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5D0CE-3BDB-4338-B721-F9AD6108DCF0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DB8E0-B358-4227-BC73-283B221342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ED67A-EE01-4430-BEAE-67FF085AA99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1B42-8DB2-4301-A477-B2AD2DA26B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EAD1-740B-4D25-B84A-26188EB91FCA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FD4F-F45A-45CC-877E-7F2BB2FA3A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0E14-E5F0-41B5-8857-C8F8B68378D2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A235-2543-4069-9001-4FFD04E42B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2E4F-52B3-4C1A-B8E6-0A629511C3FC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144A-4174-4B07-A4C2-3155FF7B3B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DC51E-6C25-456D-9D92-63DD8F4E138A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0976-2F7B-4446-9ABF-A40D3E3377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CE4E-58B5-40A8-9E8C-98A5BD1EF3A1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1025-7CF0-4CDD-9612-5D424A5F1B0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0111-793E-4F29-A90C-064FB5B10152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B851-3E11-4E2C-814E-42BEFB71E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B9C07A0-9CE2-45E7-90A6-73CA6E731F39}" type="datetime1">
              <a:rPr lang="en-US" smtClean="0"/>
              <a:t>10/28/2018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5201969E-BABB-4243-B507-5D4775959F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2857488" y="3643313"/>
            <a:ext cx="4714908" cy="1290119"/>
          </a:xfrm>
          <a:prstGeom prst="roundRect">
            <a:avLst>
              <a:gd name="adj" fmla="val 38274"/>
            </a:avLst>
          </a:prstGeo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اسس التصميم السكني </a:t>
            </a:r>
            <a:endParaRPr lang="ar-EG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H="1">
            <a:off x="357158" y="3643314"/>
            <a:ext cx="2286016" cy="3214686"/>
          </a:xfrm>
          <a:prstGeom prst="roundRect">
            <a:avLst>
              <a:gd name="adj" fmla="val 38274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ar-EG" sz="5400" dirty="0" smtClean="0">
              <a:solidFill>
                <a:schemeClr val="bg1"/>
              </a:solidFill>
            </a:endParaRPr>
          </a:p>
          <a:p>
            <a:pPr algn="ctr"/>
            <a:endParaRPr lang="ar-EG" sz="3200" dirty="0" smtClean="0">
              <a:solidFill>
                <a:schemeClr val="bg1"/>
              </a:solidFill>
            </a:endParaRPr>
          </a:p>
          <a:p>
            <a:pPr algn="ctr"/>
            <a:r>
              <a:rPr lang="ar-EG" sz="3200" dirty="0" smtClean="0">
                <a:solidFill>
                  <a:schemeClr val="bg1"/>
                </a:solidFill>
              </a:rPr>
              <a:t>كلية الهندسة </a:t>
            </a:r>
          </a:p>
          <a:p>
            <a:pPr algn="ctr"/>
            <a:r>
              <a:rPr lang="ar-EG" sz="3200" dirty="0" smtClean="0">
                <a:solidFill>
                  <a:schemeClr val="bg1"/>
                </a:solidFill>
              </a:rPr>
              <a:t>جامعة سوهاج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 flipH="1">
            <a:off x="4507441" y="3497792"/>
            <a:ext cx="1353087" cy="4652994"/>
          </a:xfrm>
          <a:prstGeom prst="roundRect">
            <a:avLst>
              <a:gd name="adj" fmla="val 38274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ar-SA" sz="5400" dirty="0">
              <a:solidFill>
                <a:schemeClr val="bg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/>
          </a:p>
        </p:txBody>
      </p:sp>
      <p:sp>
        <p:nvSpPr>
          <p:cNvPr id="10" name="Rectangle 9"/>
          <p:cNvSpPr/>
          <p:nvPr/>
        </p:nvSpPr>
        <p:spPr>
          <a:xfrm>
            <a:off x="3143240" y="5384084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أ. د فاطمة عثمان محمد 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285720" y="2143115"/>
            <a:ext cx="7358114" cy="1214446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lumMod val="75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 w="76200">
            <a:solidFill>
              <a:srgbClr val="F7F7F7"/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sz="5400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الرسم المعماري </a:t>
            </a:r>
            <a:endParaRPr lang="ar-EG" sz="54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572528" y="428604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8572528" y="1214422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8572528" y="2000240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8572528" y="2786058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8572528" y="3571876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8572528" y="4357694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8572528" y="5214950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8572528" y="6000768"/>
            <a:ext cx="571472" cy="28575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wnload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2" y="3983098"/>
            <a:ext cx="1164647" cy="11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2-  </a:t>
            </a:r>
            <a:r>
              <a:rPr lang="ar-EG" altLang="ar-EG" sz="4000" dirty="0" smtClean="0"/>
              <a:t>تأثير </a:t>
            </a:r>
            <a:r>
              <a:rPr lang="ar-EG" altLang="ar-EG" sz="4000" dirty="0"/>
              <a:t>العامل الاقتصادي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ar-EG" altLang="ar-EG" sz="2800" dirty="0"/>
              <a:t>يؤثر العامل الاقتصادي الذي يتمثل في التفاوت بين المستويات الاقتصادية لقاطني المسكن من الوحدات </a:t>
            </a:r>
            <a:r>
              <a:rPr lang="ar-EG" altLang="ar-EG" sz="2800" dirty="0" smtClean="0"/>
              <a:t>الصغير</a:t>
            </a:r>
            <a:r>
              <a:rPr lang="ar-EG" altLang="ar-EG" sz="2800" dirty="0"/>
              <a:t>ة</a:t>
            </a:r>
            <a:r>
              <a:rPr lang="ar-EG" altLang="ar-EG" sz="2800" dirty="0" smtClean="0"/>
              <a:t> </a:t>
            </a:r>
            <a:r>
              <a:rPr lang="ar-EG" altLang="ar-EG" sz="2800" dirty="0"/>
              <a:t>الي الوحدات </a:t>
            </a:r>
            <a:r>
              <a:rPr lang="ar-EG" altLang="ar-EG" sz="2800" dirty="0" smtClean="0"/>
              <a:t>الكبير</a:t>
            </a:r>
            <a:r>
              <a:rPr lang="ar-EG" altLang="ar-EG" sz="2800" dirty="0"/>
              <a:t>ة</a:t>
            </a:r>
            <a:r>
              <a:rPr lang="ar-EG" altLang="ar-EG" sz="2800" dirty="0" smtClean="0"/>
              <a:t> </a:t>
            </a:r>
            <a:r>
              <a:rPr lang="ar-EG" altLang="ar-EG" sz="2800" dirty="0"/>
              <a:t>او ذات الطابقين او المنازل </a:t>
            </a:r>
            <a:r>
              <a:rPr lang="ar-EG" altLang="ar-EG" sz="2800" dirty="0" smtClean="0"/>
              <a:t>المنفصل</a:t>
            </a:r>
            <a:r>
              <a:rPr lang="ar-EG" altLang="ar-EG" sz="2800" dirty="0"/>
              <a:t>ة</a:t>
            </a:r>
            <a:r>
              <a:rPr lang="ar-EG" altLang="ar-EG" sz="2800" dirty="0" smtClean="0"/>
              <a:t> </a:t>
            </a:r>
            <a:r>
              <a:rPr lang="ar-EG" altLang="ar-EG" sz="2800" dirty="0"/>
              <a:t>او الفيلات او القصور </a:t>
            </a:r>
          </a:p>
          <a:p>
            <a:pPr>
              <a:spcBef>
                <a:spcPct val="50000"/>
              </a:spcBef>
            </a:pPr>
            <a:r>
              <a:rPr lang="ar-EG" altLang="ar-EG" sz="2800" dirty="0"/>
              <a:t>وتجبرنا اسس التصميم كمصممين معماريين علي تحقيق الحد </a:t>
            </a:r>
            <a:r>
              <a:rPr lang="ar-EG" altLang="ar-EG" sz="2800" dirty="0" smtClean="0"/>
              <a:t>الأدنى </a:t>
            </a:r>
            <a:r>
              <a:rPr lang="ar-EG" altLang="ar-EG" sz="2800" dirty="0"/>
              <a:t>للمتطلبات </a:t>
            </a:r>
            <a:r>
              <a:rPr lang="ar-EG" altLang="ar-EG" sz="2800" dirty="0" smtClean="0"/>
              <a:t>المعيشية الادمية للإنسان </a:t>
            </a:r>
            <a:r>
              <a:rPr lang="ar-EG" altLang="ar-EG" sz="2800" dirty="0"/>
              <a:t>باقل تكلفه ممكن </a:t>
            </a:r>
          </a:p>
          <a:p>
            <a:pPr>
              <a:spcBef>
                <a:spcPct val="50000"/>
              </a:spcBef>
            </a:pPr>
            <a:r>
              <a:rPr lang="ar-EG" altLang="ar-EG" sz="2800" dirty="0"/>
              <a:t>ويعتبر هذه الهدف رساله ساميه سعي اليه بعض المعماريين لتوفير المسكن للفقراء باقل تكلفه مثل المعماري الشهير حسن فتحي الذي تبني عماره الفقراء التي يتم بناءها باقل تكلفه من الخامات </a:t>
            </a:r>
            <a:r>
              <a:rPr lang="ar-EG" altLang="ar-EG" sz="2800" dirty="0" smtClean="0"/>
              <a:t>الطبيعية </a:t>
            </a:r>
            <a:r>
              <a:rPr lang="ar-EG" altLang="ar-EG" sz="2800" dirty="0"/>
              <a:t>كالطين او </a:t>
            </a:r>
            <a:r>
              <a:rPr lang="ar-EG" altLang="ar-EG" sz="2800" dirty="0" smtClean="0"/>
              <a:t>الطفلة </a:t>
            </a:r>
            <a:r>
              <a:rPr lang="ar-EG" altLang="ar-EG" sz="2800" dirty="0"/>
              <a:t>او الحجر </a:t>
            </a:r>
            <a:r>
              <a:rPr lang="ar-EG" altLang="ar-EG" sz="2800" dirty="0" smtClean="0"/>
              <a:t>المتوافرة </a:t>
            </a:r>
            <a:r>
              <a:rPr lang="ar-EG" altLang="ar-EG" sz="2800" dirty="0"/>
              <a:t>في البيئات </a:t>
            </a:r>
            <a:r>
              <a:rPr lang="ar-EG" altLang="ar-EG" sz="2800" dirty="0" smtClean="0"/>
              <a:t>الفقيرة  أو الريفية </a:t>
            </a:r>
            <a:r>
              <a:rPr lang="ar-EG" altLang="ar-EG" sz="2800" dirty="0"/>
              <a:t>باقل تكلفه بل وتفوق فيها حيث انها كانت منازل صديقه </a:t>
            </a:r>
            <a:r>
              <a:rPr lang="ar-EG" altLang="ar-EG" sz="2800" dirty="0" smtClean="0"/>
              <a:t>للبيئة   </a:t>
            </a:r>
            <a:endParaRPr lang="en-US" altLang="ar-EG" sz="2800" dirty="0"/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4237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العوامل </a:t>
            </a:r>
            <a:r>
              <a:rPr lang="ar-EG" altLang="ar-EG" sz="4000" dirty="0" smtClean="0"/>
              <a:t>المؤثرة </a:t>
            </a:r>
            <a:r>
              <a:rPr lang="ar-EG" altLang="ar-EG" sz="4000" dirty="0"/>
              <a:t>علي  تصميم المسكن </a:t>
            </a:r>
            <a:br>
              <a:rPr lang="ar-EG" altLang="ar-EG" sz="4000" dirty="0"/>
            </a:br>
            <a:r>
              <a:rPr lang="ar-EG" altLang="ar-EG" sz="4000" dirty="0"/>
              <a:t>2-  </a:t>
            </a:r>
            <a:r>
              <a:rPr lang="ar-EG" altLang="ar-EG" sz="4000" dirty="0" smtClean="0"/>
              <a:t>تأثير </a:t>
            </a:r>
            <a:r>
              <a:rPr lang="ar-EG" altLang="ar-EG" sz="4000" dirty="0"/>
              <a:t>العامل الاقتصادي   </a:t>
            </a:r>
            <a:endParaRPr lang="en-US" altLang="ar-EG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3"/>
          </a:xfrm>
        </p:spPr>
        <p:txBody>
          <a:bodyPr/>
          <a:lstStyle/>
          <a:p>
            <a:r>
              <a:rPr lang="ar-EG" altLang="ar-EG" dirty="0"/>
              <a:t>2-  </a:t>
            </a:r>
            <a:r>
              <a:rPr lang="ar-EG" altLang="ar-EG" dirty="0" smtClean="0"/>
              <a:t>تأثير </a:t>
            </a:r>
            <a:r>
              <a:rPr lang="ar-EG" altLang="ar-EG" dirty="0"/>
              <a:t>العامل </a:t>
            </a:r>
            <a:r>
              <a:rPr lang="ar-EG" altLang="ar-EG" dirty="0" smtClean="0"/>
              <a:t>الاقتصادي - نموذج </a:t>
            </a:r>
            <a:r>
              <a:rPr lang="ar-EG" altLang="ar-EG" dirty="0"/>
              <a:t>المسكن كما نفذه حسن فتحي في قريه </a:t>
            </a:r>
            <a:r>
              <a:rPr lang="ar-EG" altLang="ar-EG" dirty="0" smtClean="0"/>
              <a:t>القرنة </a:t>
            </a:r>
            <a:endParaRPr lang="ar-EG" dirty="0"/>
          </a:p>
        </p:txBody>
      </p:sp>
      <p:pic>
        <p:nvPicPr>
          <p:cNvPr id="10" name="Picture 5" descr="%D8%B9%D9%85%D8%A7%D8%B1%D8%A9+%D8%A7%D9%84%D9%81%D9%82%D8%B1%D8%A7%D8%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0928"/>
            <a:ext cx="5617120" cy="34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2-  </a:t>
            </a:r>
            <a:r>
              <a:rPr lang="ar-EG" altLang="ar-EG" sz="4000" dirty="0" err="1"/>
              <a:t>تاثير</a:t>
            </a:r>
            <a:r>
              <a:rPr lang="ar-EG" altLang="ar-EG" sz="4000" dirty="0"/>
              <a:t> العامل الاقتصادي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5" descr="dail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7" y="1683725"/>
            <a:ext cx="79928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2-  </a:t>
            </a:r>
            <a:r>
              <a:rPr lang="ar-EG" altLang="ar-EG" sz="4000" dirty="0" smtClean="0"/>
              <a:t>تأثير </a:t>
            </a:r>
            <a:r>
              <a:rPr lang="ar-EG" altLang="ar-EG" sz="4000" dirty="0"/>
              <a:t>العامل الاقتصادي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2413" y="1628775"/>
            <a:ext cx="856773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EG" altLang="ar-EG" sz="2400" dirty="0"/>
              <a:t>لخفض تكلفه المسكن يتبع الاجراءات </a:t>
            </a:r>
            <a:r>
              <a:rPr lang="ar-EG" altLang="ar-EG" sz="2400" dirty="0" err="1"/>
              <a:t>الاتيه</a:t>
            </a:r>
            <a:r>
              <a:rPr lang="ar-EG" altLang="ar-EG" sz="2400" dirty="0"/>
              <a:t> :- </a:t>
            </a:r>
          </a:p>
          <a:p>
            <a:r>
              <a:rPr lang="ar-EG" altLang="ar-EG" sz="2400" dirty="0"/>
              <a:t>1- </a:t>
            </a:r>
            <a:r>
              <a:rPr lang="ar-SA" altLang="ar-EG" sz="2400" dirty="0"/>
              <a:t>البساطة في التصميم والبعد عن التصاميم المعقدة، والتي تحتاج إلى مهارات ومواد خاصة للتنفيذ  مع المحافظة</a:t>
            </a:r>
            <a:r>
              <a:rPr lang="ar-EG" altLang="ar-EG" sz="2400" dirty="0"/>
              <a:t> </a:t>
            </a:r>
            <a:r>
              <a:rPr lang="ar-SA" altLang="ar-EG" sz="2400" dirty="0"/>
              <a:t>على حجم المسكن المناسب بتوفير الفراغات اللازمة.</a:t>
            </a:r>
          </a:p>
          <a:p>
            <a:r>
              <a:rPr lang="ar-EG" altLang="ar-EG" sz="2400" dirty="0"/>
              <a:t>2- </a:t>
            </a:r>
            <a:r>
              <a:rPr lang="ar-SA" altLang="ar-EG" sz="2400" dirty="0"/>
              <a:t>المرونة والاعتماد على المرحلية في التشييد بما يتناسب مع ظروف الأسرة والتركيز على التوسع الرأسي </a:t>
            </a:r>
            <a:r>
              <a:rPr lang="ar-EG" altLang="ar-EG" sz="2400" dirty="0"/>
              <a:t>في بناء المساكن </a:t>
            </a:r>
            <a:r>
              <a:rPr lang="ar-SA" altLang="ar-EG" sz="2400" dirty="0"/>
              <a:t>.</a:t>
            </a:r>
          </a:p>
          <a:p>
            <a:r>
              <a:rPr lang="ar-EG" altLang="ar-EG" sz="2400" dirty="0"/>
              <a:t>3- </a:t>
            </a:r>
            <a:r>
              <a:rPr lang="ar-SA" altLang="ar-EG" sz="2400" dirty="0"/>
              <a:t>الاعتماد على نظام الحوائط الحاملة في تشييد المساكن الصغيرة، واستخدام مواد البناء المحلية ومواد التشطيبات المعروفة والتي تتناسب مع البيئة المحيطة ولا تحتاج إلى صيانة مستمرة.</a:t>
            </a:r>
            <a:endParaRPr lang="ar-EG" altLang="ar-EG" sz="2400" dirty="0"/>
          </a:p>
          <a:p>
            <a:r>
              <a:rPr lang="ar-EG" altLang="ar-EG" sz="2400" dirty="0"/>
              <a:t>4- </a:t>
            </a:r>
            <a:r>
              <a:rPr lang="ar-SA" altLang="ar-EG" sz="2400" dirty="0"/>
              <a:t>تجميع الخدمات (دورات المياه والمطبخ) مما يساعد في خفض تكاليف التمديدات الصحية مع التركيز على استخدام مواد التمديدات الأصلية، والأدوات الصحية المعروفة</a:t>
            </a:r>
            <a:r>
              <a:rPr lang="en-US" altLang="ar-EG" sz="2400" dirty="0"/>
              <a:t> (standard)</a:t>
            </a:r>
            <a:r>
              <a:rPr lang="ar-SA" altLang="ar-EG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2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2-  </a:t>
            </a:r>
            <a:r>
              <a:rPr lang="ar-EG" altLang="ar-EG" sz="4000" dirty="0" smtClean="0"/>
              <a:t>تأثير </a:t>
            </a:r>
            <a:r>
              <a:rPr lang="ar-EG" altLang="ar-EG" sz="4000" dirty="0"/>
              <a:t>العامل الاقتصادي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2413" y="1628775"/>
            <a:ext cx="8567737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ar-EG" altLang="ar-EG" sz="2800" dirty="0"/>
              <a:t>5-  </a:t>
            </a:r>
            <a:r>
              <a:rPr lang="ar-SA" altLang="ar-EG" sz="2800" dirty="0"/>
              <a:t>الاعتماد على الإضاءة والتهوية الطبيعية بتنظيم وضع الفتحات في الموقع المناسب وبالمساحات المناسبة، مع إمكانية استخدام أبراج التهوية التقليدية إن أمكن.</a:t>
            </a:r>
          </a:p>
          <a:p>
            <a:r>
              <a:rPr lang="ar-EG" altLang="ar-EG" sz="2800" dirty="0"/>
              <a:t>6-  </a:t>
            </a:r>
            <a:r>
              <a:rPr lang="ar-SA" altLang="ar-EG" sz="2800" dirty="0"/>
              <a:t>تقليل نقاط الإضاءة الصناعية وتوزيعها بما يضمن تحقيق القدر المناسب من الإضاءة لجميع أجزاء المسكن، وتجميع المفاتيح والمخارج في نقاط متقاربة للتقليل من التمديدات الكهربائية.</a:t>
            </a:r>
          </a:p>
          <a:p>
            <a:r>
              <a:rPr lang="ar-EG" altLang="ar-EG" sz="2800" dirty="0"/>
              <a:t>7-  </a:t>
            </a:r>
            <a:r>
              <a:rPr lang="ar-SA" altLang="ar-EG" sz="2800" dirty="0"/>
              <a:t>البساطة في أعمال التصميم الداخلي واختيار الفرش البسيط والمناسب والاعتماد على الأثاث سهل التحريك والصيانة. </a:t>
            </a:r>
            <a:endParaRPr lang="ar-EG" altLang="ar-EG" sz="2800" dirty="0"/>
          </a:p>
          <a:p>
            <a:r>
              <a:rPr lang="ar-EG" altLang="ar-EG" sz="2800" dirty="0"/>
              <a:t>8</a:t>
            </a:r>
            <a:r>
              <a:rPr lang="ar-SA" altLang="ar-EG" sz="2800" dirty="0"/>
              <a:t>- اختيار المقاول المناسب مع التركيز على الاستفادة من عقود المصنعية والتي تساعد في خفض تكاليف </a:t>
            </a:r>
            <a:r>
              <a:rPr lang="ar-SA" altLang="ar-EG" sz="2800" dirty="0" err="1"/>
              <a:t>التشيد</a:t>
            </a:r>
            <a:r>
              <a:rPr lang="ar-SA" altLang="ar-EG" sz="2800" dirty="0"/>
              <a:t> بقدر كبير، وترفع جودة التنفيذ والتشطيب </a:t>
            </a:r>
            <a:r>
              <a:rPr lang="ar-SA" altLang="ar-EG" sz="2800" dirty="0" err="1"/>
              <a:t>لمسؤلية</a:t>
            </a:r>
            <a:r>
              <a:rPr lang="ar-SA" altLang="ar-EG" sz="2800" dirty="0"/>
              <a:t> المطور في توريد المواد. </a:t>
            </a:r>
            <a:endParaRPr lang="ar-EG" altLang="ar-EG" sz="2800" dirty="0"/>
          </a:p>
        </p:txBody>
      </p:sp>
    </p:spTree>
    <p:extLst>
      <p:ext uri="{BB962C8B-B14F-4D97-AF65-F5344CB8AC3E}">
        <p14:creationId xmlns:p14="http://schemas.microsoft.com/office/powerpoint/2010/main" val="37435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العوامل </a:t>
            </a:r>
            <a:r>
              <a:rPr lang="ar-EG" altLang="ar-EG" sz="4000" dirty="0" err="1"/>
              <a:t>المؤثره</a:t>
            </a:r>
            <a:r>
              <a:rPr lang="ar-EG" altLang="ar-EG" sz="4000" dirty="0"/>
              <a:t> علي تصميم المسكن </a:t>
            </a:r>
            <a:br>
              <a:rPr lang="ar-EG" altLang="ar-EG" sz="4000" dirty="0"/>
            </a:br>
            <a:r>
              <a:rPr lang="ar-EG" altLang="ar-EG" sz="4000" dirty="0"/>
              <a:t>3-  </a:t>
            </a:r>
            <a:r>
              <a:rPr lang="ar-EG" altLang="ar-EG" sz="4000" dirty="0" err="1"/>
              <a:t>تاثير</a:t>
            </a:r>
            <a:r>
              <a:rPr lang="ar-EG" altLang="ar-EG" sz="4000" dirty="0"/>
              <a:t> العامل القوانين والتشريعات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2413" y="2060575"/>
            <a:ext cx="856773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altLang="ar-EG" sz="2800" dirty="0"/>
              <a:t>تؤثر القوانين </a:t>
            </a:r>
            <a:r>
              <a:rPr lang="ar-EG" altLang="ar-EG" sz="2800" dirty="0" smtClean="0"/>
              <a:t>المحلية </a:t>
            </a:r>
            <a:r>
              <a:rPr lang="ar-EG" altLang="ar-EG" sz="2800" dirty="0"/>
              <a:t>علي تصميم المسكن وخاصه في بعض الاماكن كالمناطق </a:t>
            </a:r>
            <a:r>
              <a:rPr lang="ar-EG" altLang="ar-EG" sz="2800" dirty="0" smtClean="0"/>
              <a:t>الحضرية المكتظة </a:t>
            </a:r>
            <a:r>
              <a:rPr lang="ar-EG" altLang="ar-EG" sz="2800" dirty="0"/>
              <a:t>لعدم رفع الكثافة وفي المناطق </a:t>
            </a:r>
            <a:r>
              <a:rPr lang="ar-EG" altLang="ar-EG" sz="2800" dirty="0" smtClean="0"/>
              <a:t>المطلة </a:t>
            </a:r>
            <a:r>
              <a:rPr lang="ar-EG" altLang="ar-EG" sz="2800" dirty="0"/>
              <a:t>علي الانهار او المدن </a:t>
            </a:r>
            <a:r>
              <a:rPr lang="ar-EG" altLang="ar-EG" sz="2800" dirty="0" smtClean="0"/>
              <a:t>الجديدة </a:t>
            </a:r>
            <a:r>
              <a:rPr lang="ar-EG" altLang="ar-EG" sz="2800" dirty="0"/>
              <a:t>التي تسمح بالبناء علي نسبه من الارض </a:t>
            </a:r>
          </a:p>
          <a:p>
            <a:pPr>
              <a:spcBef>
                <a:spcPct val="50000"/>
              </a:spcBef>
            </a:pPr>
            <a:r>
              <a:rPr lang="ar-EG" altLang="ar-EG" sz="2800" dirty="0"/>
              <a:t>ذلك </a:t>
            </a:r>
            <a:r>
              <a:rPr lang="ar-EG" altLang="ar-EG" sz="2800" dirty="0" smtClean="0"/>
              <a:t>بالإضافة </a:t>
            </a:r>
            <a:r>
              <a:rPr lang="ar-EG" altLang="ar-EG" sz="2800" dirty="0"/>
              <a:t>الي القوانين </a:t>
            </a:r>
            <a:r>
              <a:rPr lang="ar-EG" altLang="ar-EG" sz="2800" dirty="0" err="1"/>
              <a:t>الاخري</a:t>
            </a:r>
            <a:r>
              <a:rPr lang="ar-EG" altLang="ar-EG" sz="2800" dirty="0"/>
              <a:t> </a:t>
            </a:r>
            <a:r>
              <a:rPr lang="ar-EG" altLang="ar-EG" sz="2800" dirty="0" smtClean="0"/>
              <a:t>السائدة </a:t>
            </a:r>
            <a:r>
              <a:rPr lang="ar-EG" altLang="ar-EG" sz="2800" dirty="0"/>
              <a:t>كما في مصر قانون البناء رقم 119 لسنه 2008 </a:t>
            </a:r>
          </a:p>
          <a:p>
            <a:pPr>
              <a:spcBef>
                <a:spcPct val="50000"/>
              </a:spcBef>
            </a:pPr>
            <a:endParaRPr lang="en-US" altLang="ar-EG" sz="2800" dirty="0"/>
          </a:p>
        </p:txBody>
      </p:sp>
    </p:spTree>
    <p:extLst>
      <p:ext uri="{BB962C8B-B14F-4D97-AF65-F5344CB8AC3E}">
        <p14:creationId xmlns:p14="http://schemas.microsoft.com/office/powerpoint/2010/main" val="25919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العوامل </a:t>
            </a:r>
            <a:r>
              <a:rPr lang="ar-EG" altLang="ar-EG" sz="4000" dirty="0" err="1"/>
              <a:t>المؤثره</a:t>
            </a:r>
            <a:r>
              <a:rPr lang="ar-EG" altLang="ar-EG" sz="4000" dirty="0"/>
              <a:t> علي تصميم المسكن </a:t>
            </a:r>
            <a:br>
              <a:rPr lang="ar-EG" altLang="ar-EG" sz="4000" dirty="0"/>
            </a:br>
            <a:r>
              <a:rPr lang="ar-EG" altLang="ar-EG" sz="4000" dirty="0"/>
              <a:t>3-  </a:t>
            </a:r>
            <a:r>
              <a:rPr lang="ar-EG" altLang="ar-EG" sz="4000" dirty="0" err="1"/>
              <a:t>تاثير</a:t>
            </a:r>
            <a:r>
              <a:rPr lang="ar-EG" altLang="ar-EG" sz="4000" dirty="0"/>
              <a:t> العامل القوانين والتشريعات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3568" y="1556792"/>
            <a:ext cx="85677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altLang="ar-EG" sz="3200" dirty="0" smtClean="0"/>
              <a:t> قوانين حاكمة لكل من </a:t>
            </a:r>
          </a:p>
          <a:p>
            <a:pPr>
              <a:spcBef>
                <a:spcPct val="50000"/>
              </a:spcBef>
            </a:pPr>
            <a:r>
              <a:rPr lang="ar-EG" altLang="ar-EG" sz="3200" dirty="0" smtClean="0">
                <a:solidFill>
                  <a:srgbClr val="FF0000"/>
                </a:solidFill>
              </a:rPr>
              <a:t>1- </a:t>
            </a:r>
            <a:r>
              <a:rPr lang="ar-SA" altLang="ar-EG" sz="3200" b="1" dirty="0" smtClean="0">
                <a:solidFill>
                  <a:srgbClr val="FF0000"/>
                </a:solidFill>
              </a:rPr>
              <a:t>الارتفاعات </a:t>
            </a:r>
            <a:r>
              <a:rPr lang="ar-SA" altLang="ar-EG" sz="3200" b="1" dirty="0">
                <a:solidFill>
                  <a:srgbClr val="FF0000"/>
                </a:solidFill>
              </a:rPr>
              <a:t>ومناسيب </a:t>
            </a:r>
            <a:r>
              <a:rPr lang="ar-EG" altLang="ar-EG" sz="3200" b="1" dirty="0">
                <a:solidFill>
                  <a:srgbClr val="FF0000"/>
                </a:solidFill>
              </a:rPr>
              <a:t>الادوار </a:t>
            </a:r>
            <a:endParaRPr lang="ar-EG" altLang="ar-EG" sz="32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ar-EG" altLang="ar-EG" sz="3200" b="1" dirty="0" smtClean="0">
                <a:solidFill>
                  <a:srgbClr val="FF0000"/>
                </a:solidFill>
              </a:rPr>
              <a:t>2-</a:t>
            </a:r>
            <a:r>
              <a:rPr lang="ar-SA" altLang="ar-EG" sz="3200" b="1" dirty="0">
                <a:solidFill>
                  <a:srgbClr val="FF0000"/>
                </a:solidFill>
              </a:rPr>
              <a:t> الردود</a:t>
            </a:r>
            <a:r>
              <a:rPr lang="ar-EG" altLang="ar-EG" sz="3200" b="1" dirty="0">
                <a:solidFill>
                  <a:srgbClr val="FF0000"/>
                </a:solidFill>
              </a:rPr>
              <a:t> </a:t>
            </a:r>
            <a:r>
              <a:rPr lang="ar-EG" altLang="ar-EG" sz="3200" b="1" dirty="0" smtClean="0">
                <a:solidFill>
                  <a:srgbClr val="FF0000"/>
                </a:solidFill>
              </a:rPr>
              <a:t>و </a:t>
            </a:r>
            <a:r>
              <a:rPr lang="ar-SA" altLang="ar-EG" sz="3200" b="1" dirty="0">
                <a:solidFill>
                  <a:srgbClr val="FF0000"/>
                </a:solidFill>
              </a:rPr>
              <a:t>البروزات</a:t>
            </a:r>
            <a:r>
              <a:rPr lang="ar-SA" altLang="ar-EG" sz="3200" b="1" dirty="0"/>
              <a:t> </a:t>
            </a:r>
            <a:endParaRPr lang="ar-EG" altLang="ar-EG" sz="3200" b="1" dirty="0" smtClean="0"/>
          </a:p>
          <a:p>
            <a:pPr>
              <a:spcBef>
                <a:spcPct val="50000"/>
              </a:spcBef>
            </a:pPr>
            <a:r>
              <a:rPr lang="ar-EG" altLang="ar-EG" sz="3200" b="1" dirty="0" smtClean="0">
                <a:solidFill>
                  <a:srgbClr val="FF0000"/>
                </a:solidFill>
              </a:rPr>
              <a:t>3-  </a:t>
            </a:r>
            <a:r>
              <a:rPr lang="ar-SA" altLang="ar-EG" sz="3200" b="1" dirty="0">
                <a:solidFill>
                  <a:srgbClr val="FF0000"/>
                </a:solidFill>
              </a:rPr>
              <a:t>المناور الرأسية وأبعادها </a:t>
            </a:r>
            <a:r>
              <a:rPr lang="ar-SA" altLang="ar-EG" sz="3200" b="1" dirty="0" smtClean="0">
                <a:solidFill>
                  <a:srgbClr val="FF0000"/>
                </a:solidFill>
              </a:rPr>
              <a:t>:</a:t>
            </a:r>
            <a:endParaRPr lang="ar-EG" altLang="ar-EG" sz="32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ar-EG" altLang="ar-EG" sz="3200" b="1" dirty="0" smtClean="0">
                <a:solidFill>
                  <a:srgbClr val="FF0000"/>
                </a:solidFill>
              </a:rPr>
              <a:t>4- </a:t>
            </a:r>
            <a:r>
              <a:rPr lang="ar-EG" altLang="zh-CN" sz="3200" b="1" dirty="0">
                <a:solidFill>
                  <a:srgbClr val="FF0000"/>
                </a:solidFill>
              </a:rPr>
              <a:t>الحدود الدنيا لعروض الممرات  وارتفاع </a:t>
            </a:r>
            <a:r>
              <a:rPr lang="ar-EG" altLang="zh-CN" sz="3200" b="1" dirty="0" err="1">
                <a:solidFill>
                  <a:srgbClr val="FF0000"/>
                </a:solidFill>
              </a:rPr>
              <a:t>الدرابزينات</a:t>
            </a:r>
            <a:r>
              <a:rPr lang="ar-EG" altLang="zh-CN" sz="3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ar-EG" altLang="zh-CN" sz="3200" b="1" dirty="0" smtClean="0">
                <a:solidFill>
                  <a:srgbClr val="FF0000"/>
                </a:solidFill>
              </a:rPr>
              <a:t>5-المطابخ </a:t>
            </a:r>
            <a:r>
              <a:rPr lang="ar-EG" altLang="zh-CN" sz="3200" b="1" dirty="0">
                <a:solidFill>
                  <a:srgbClr val="FF0000"/>
                </a:solidFill>
              </a:rPr>
              <a:t>والحمامات  </a:t>
            </a:r>
          </a:p>
          <a:p>
            <a:pPr>
              <a:spcBef>
                <a:spcPct val="50000"/>
              </a:spcBef>
            </a:pPr>
            <a:r>
              <a:rPr lang="ar-EG" altLang="ar-EG" sz="3200" b="1" dirty="0" smtClean="0">
                <a:solidFill>
                  <a:srgbClr val="FF0000"/>
                </a:solidFill>
              </a:rPr>
              <a:t>6- السلالم</a:t>
            </a:r>
            <a:endParaRPr lang="en-US" alt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328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العوامل </a:t>
            </a:r>
            <a:r>
              <a:rPr lang="ar-EG" altLang="ar-EG" sz="4000" dirty="0" err="1"/>
              <a:t>المؤثره</a:t>
            </a:r>
            <a:r>
              <a:rPr lang="ar-EG" altLang="ar-EG" sz="4000" dirty="0"/>
              <a:t> علي تصميم المسكن </a:t>
            </a:r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 smtClean="0"/>
              <a:t> </a:t>
            </a:r>
            <a:r>
              <a:rPr lang="ar-EG" altLang="ar-EG" sz="4000" dirty="0"/>
              <a:t>4- المناخ وتوجيه المسكن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2413" y="2276872"/>
            <a:ext cx="856773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altLang="ar-EG" sz="2800" dirty="0"/>
              <a:t>يختلف التوجيه طبقا للمناخ المحلي لكل منطقه والهدف الاساسي من اختيار التوجيه هو ان يتمتع المسكن </a:t>
            </a:r>
            <a:r>
              <a:rPr lang="ar-EG" altLang="ar-EG" sz="2800" dirty="0" smtClean="0"/>
              <a:t>بالتهوية </a:t>
            </a:r>
            <a:r>
              <a:rPr lang="ar-EG" altLang="ar-EG" sz="2800" dirty="0" err="1"/>
              <a:t>والتشميس</a:t>
            </a:r>
            <a:r>
              <a:rPr lang="ar-EG" altLang="ar-EG" sz="2800" dirty="0"/>
              <a:t> الصحي </a:t>
            </a:r>
          </a:p>
          <a:p>
            <a:pPr>
              <a:spcBef>
                <a:spcPct val="50000"/>
              </a:spcBef>
            </a:pPr>
            <a:r>
              <a:rPr lang="ar-EG" altLang="ar-EG" sz="2800" dirty="0"/>
              <a:t>لذا يتم اختيار التوجيه الشمالي او الشمالي الغربي لغرف </a:t>
            </a:r>
            <a:r>
              <a:rPr lang="ar-EG" altLang="ar-EG" sz="2800" dirty="0" smtClean="0"/>
              <a:t>المعيشة </a:t>
            </a:r>
            <a:r>
              <a:rPr lang="ar-EG" altLang="ar-EG" sz="2800" dirty="0"/>
              <a:t>والاستقبال والطعام ويتم الاختيار التوجيه الغربي او الشرقي لغرف النوم </a:t>
            </a:r>
          </a:p>
          <a:p>
            <a:pPr>
              <a:spcBef>
                <a:spcPct val="50000"/>
              </a:spcBef>
            </a:pPr>
            <a:r>
              <a:rPr lang="ar-EG" altLang="ar-EG" sz="2800" dirty="0"/>
              <a:t>ويتم اختيار التوجيه الجنوبي لمنطقه الخدمات وتشمل المطابخ والحمامات والدورات والسلالم والمخازن </a:t>
            </a:r>
          </a:p>
        </p:txBody>
      </p:sp>
    </p:spTree>
    <p:extLst>
      <p:ext uri="{BB962C8B-B14F-4D97-AF65-F5344CB8AC3E}">
        <p14:creationId xmlns:p14="http://schemas.microsoft.com/office/powerpoint/2010/main" val="270352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24" y="13905"/>
            <a:ext cx="8229600" cy="1143000"/>
          </a:xfr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/>
              <a:t/>
            </a:r>
            <a:br>
              <a:rPr lang="ar-EG" altLang="ar-EG" sz="4000" dirty="0"/>
            </a:br>
            <a:r>
              <a:rPr lang="ar-EG" altLang="ar-EG" sz="4000" dirty="0" smtClean="0"/>
              <a:t>العوامل المؤثرة </a:t>
            </a:r>
            <a:r>
              <a:rPr lang="ar-EG" altLang="ar-EG" sz="4000" dirty="0"/>
              <a:t>علي تصميم </a:t>
            </a:r>
            <a:r>
              <a:rPr lang="ar-EG" altLang="ar-EG" sz="4000" dirty="0" smtClean="0"/>
              <a:t>المسكن</a:t>
            </a:r>
            <a:br>
              <a:rPr lang="ar-EG" altLang="ar-EG" sz="4000" dirty="0" smtClean="0"/>
            </a:br>
            <a:r>
              <a:rPr lang="ar-EG" altLang="ar-EG" sz="4000" dirty="0"/>
              <a:t>5- المطل الخارجي </a:t>
            </a:r>
            <a:r>
              <a:rPr lang="en-US" altLang="ar-EG" sz="4000" dirty="0"/>
              <a:t/>
            </a:r>
            <a:br>
              <a:rPr lang="en-US" altLang="ar-EG" sz="4000" dirty="0"/>
            </a:br>
            <a:r>
              <a:rPr lang="ar-EG" altLang="ar-EG" sz="4000" dirty="0" smtClean="0"/>
              <a:t> </a:t>
            </a:r>
            <a:br>
              <a:rPr lang="ar-EG" altLang="ar-EG" sz="4000" dirty="0" smtClean="0"/>
            </a:b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2413" y="2205038"/>
            <a:ext cx="856773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r-EG" altLang="ar-EG" sz="3200" dirty="0"/>
              <a:t>من الاعتبارات الهامة عند التصميم المسكن المطل الخارجي كان تطل الوحدة </a:t>
            </a:r>
            <a:r>
              <a:rPr lang="ar-EG" altLang="ar-EG" sz="3200" dirty="0" smtClean="0"/>
              <a:t>السكنية </a:t>
            </a:r>
            <a:r>
              <a:rPr lang="ar-EG" altLang="ar-EG" sz="3200" dirty="0"/>
              <a:t>علي مسطح مائي بحر </a:t>
            </a:r>
            <a:r>
              <a:rPr lang="ar-EG" altLang="ar-EG" sz="3200" dirty="0" err="1"/>
              <a:t>اونهر</a:t>
            </a:r>
            <a:r>
              <a:rPr lang="ar-EG" altLang="ar-EG" sz="3200" dirty="0"/>
              <a:t> او حديقة عامه او منطقه مفتوحة وجميعها يطلق عليه مطل نرغب في رؤيته من داخل الوحدة ويفضل ان تفتح الفراغات </a:t>
            </a:r>
            <a:r>
              <a:rPr lang="ar-EG" altLang="ar-EG" sz="3200" dirty="0" smtClean="0"/>
              <a:t>المعيشية </a:t>
            </a:r>
            <a:r>
              <a:rPr lang="ar-EG" altLang="ar-EG" sz="3200" dirty="0"/>
              <a:t>والاستقبال و الطعام علي المطل </a:t>
            </a:r>
          </a:p>
          <a:p>
            <a:r>
              <a:rPr lang="ar-EG" altLang="ar-EG" sz="3200" dirty="0"/>
              <a:t>وعلي العكس لو وجد مطل سيئ يتم الفصل عن </a:t>
            </a:r>
            <a:r>
              <a:rPr lang="ar-EG" altLang="ar-EG" sz="3200" dirty="0" smtClean="0"/>
              <a:t>المنطقة السكنية </a:t>
            </a:r>
            <a:endParaRPr lang="ar-SA" altLang="ar-EG" sz="3200" dirty="0"/>
          </a:p>
          <a:p>
            <a:endParaRPr lang="ar-EG" altLang="ar-EG" sz="3200" dirty="0"/>
          </a:p>
        </p:txBody>
      </p:sp>
    </p:spTree>
    <p:extLst>
      <p:ext uri="{BB962C8B-B14F-4D97-AF65-F5344CB8AC3E}">
        <p14:creationId xmlns:p14="http://schemas.microsoft.com/office/powerpoint/2010/main" val="27597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24" y="13905"/>
            <a:ext cx="8229600" cy="1143000"/>
          </a:xfr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/>
              <a:t/>
            </a:r>
            <a:br>
              <a:rPr lang="ar-EG" altLang="ar-EG" sz="4000" dirty="0"/>
            </a:br>
            <a:r>
              <a:rPr lang="ar-EG" altLang="ar-EG" sz="4000" dirty="0" smtClean="0"/>
              <a:t>العوامل المؤثرة </a:t>
            </a:r>
            <a:r>
              <a:rPr lang="ar-EG" altLang="ar-EG" sz="4000" dirty="0"/>
              <a:t>علي تصميم </a:t>
            </a:r>
            <a:r>
              <a:rPr lang="ar-EG" altLang="ar-EG" sz="4000" dirty="0" smtClean="0"/>
              <a:t>المسكن</a:t>
            </a:r>
            <a:br>
              <a:rPr lang="ar-EG" altLang="ar-EG" sz="4000" dirty="0" smtClean="0"/>
            </a:br>
            <a:r>
              <a:rPr lang="ar-EG" altLang="ar-EG" sz="4000" dirty="0"/>
              <a:t>5- المطل الخارجي </a:t>
            </a:r>
            <a:r>
              <a:rPr lang="en-US" altLang="ar-EG" sz="4000" dirty="0"/>
              <a:t/>
            </a:r>
            <a:br>
              <a:rPr lang="en-US" altLang="ar-EG" sz="4000" dirty="0"/>
            </a:br>
            <a:r>
              <a:rPr lang="ar-EG" altLang="ar-EG" sz="4000" dirty="0" smtClean="0"/>
              <a:t> </a:t>
            </a:r>
            <a:br>
              <a:rPr lang="ar-EG" altLang="ar-EG" sz="4000" dirty="0" smtClean="0"/>
            </a:b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5" descr="s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1482"/>
            <a:ext cx="8065145" cy="53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_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8748713" cy="57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7885113" y="0"/>
            <a:ext cx="1258887" cy="6858000"/>
            <a:chOff x="4967" y="0"/>
            <a:chExt cx="793" cy="4320"/>
          </a:xfrm>
        </p:grpSpPr>
        <p:sp>
          <p:nvSpPr>
            <p:cNvPr id="217097" name="Rectangle 9"/>
            <p:cNvSpPr>
              <a:spLocks noChangeArrowheads="1"/>
            </p:cNvSpPr>
            <p:nvPr/>
          </p:nvSpPr>
          <p:spPr bwMode="auto">
            <a:xfrm>
              <a:off x="4967" y="0"/>
              <a:ext cx="793" cy="4320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280552" dir="311666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ar-EG" b="1" cap="all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ؤ</a:t>
              </a:r>
              <a:endParaRPr lang="en-US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 rot="16200000">
              <a:off x="3443" y="1823"/>
              <a:ext cx="3810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rtl="0"/>
              <a:r>
                <a:rPr lang="ar-EG" sz="4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الرسم المعماري </a:t>
              </a:r>
              <a:endParaRPr lang="ar-EG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467544" y="366713"/>
            <a:ext cx="6768752" cy="1290119"/>
          </a:xfrm>
          <a:prstGeom prst="roundRect">
            <a:avLst>
              <a:gd name="adj" fmla="val 38274"/>
            </a:avLst>
          </a:prstGeo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EG" altLang="ar-EG" sz="4000" dirty="0"/>
              <a:t>العوامل </a:t>
            </a:r>
            <a:r>
              <a:rPr lang="ar-EG" altLang="ar-EG" sz="4000" dirty="0" err="1"/>
              <a:t>المؤثره</a:t>
            </a:r>
            <a:r>
              <a:rPr lang="ar-EG" altLang="ar-EG" sz="4000" dirty="0"/>
              <a:t> في تصميم المسكن </a:t>
            </a:r>
            <a:br>
              <a:rPr lang="ar-EG" altLang="ar-EG" sz="4000" dirty="0"/>
            </a:br>
            <a:r>
              <a:rPr lang="ar-EG" altLang="ar-EG" sz="4000" dirty="0"/>
              <a:t>1-  تأثير العامل الثقافي والديني </a:t>
            </a:r>
            <a:endParaRPr lang="ar-EG" sz="4000" dirty="0">
              <a:effectLst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79512" y="1656832"/>
            <a:ext cx="7421895" cy="42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EG" altLang="ar-EG" sz="3200" dirty="0"/>
              <a:t>يؤثر بشكل كبير علي تصميم المسكن من الداخل والخارج حيث </a:t>
            </a:r>
            <a:r>
              <a:rPr lang="ar-EG" altLang="ar-EG" sz="3200" dirty="0" smtClean="0"/>
              <a:t>يتأثر </a:t>
            </a:r>
            <a:r>
              <a:rPr lang="ar-EG" altLang="ar-EG" sz="3200" dirty="0"/>
              <a:t>انواع الفراغات واحجامها طبقا لسلوكيات الشعوب ونمط معيشتها وثقافتها </a:t>
            </a:r>
            <a:r>
              <a:rPr lang="ar-EG" altLang="ar-EG" sz="3200" dirty="0" smtClean="0"/>
              <a:t>المحلية والديني</a:t>
            </a:r>
            <a:r>
              <a:rPr lang="ar-EG" altLang="ar-EG" sz="3200" dirty="0"/>
              <a:t>ة</a:t>
            </a:r>
            <a:r>
              <a:rPr lang="ar-EG" altLang="ar-EG" sz="3200" dirty="0" smtClean="0"/>
              <a:t> </a:t>
            </a:r>
            <a:r>
              <a:rPr lang="ar-EG" altLang="ar-EG" sz="3200" dirty="0"/>
              <a:t>كما </a:t>
            </a:r>
            <a:r>
              <a:rPr lang="ar-EG" altLang="ar-EG" sz="3200" dirty="0" smtClean="0"/>
              <a:t>يتأثر </a:t>
            </a:r>
            <a:r>
              <a:rPr lang="ar-EG" altLang="ar-EG" sz="3200" dirty="0"/>
              <a:t>الشكل الخارجي </a:t>
            </a:r>
            <a:r>
              <a:rPr lang="ar-EG" altLang="ar-EG" sz="3200" dirty="0" smtClean="0"/>
              <a:t>بالرغب</a:t>
            </a:r>
            <a:r>
              <a:rPr lang="ar-EG" altLang="ar-EG" sz="3200" dirty="0"/>
              <a:t>ة</a:t>
            </a:r>
            <a:r>
              <a:rPr lang="ar-EG" altLang="ar-EG" sz="3200" dirty="0" smtClean="0"/>
              <a:t> </a:t>
            </a:r>
            <a:r>
              <a:rPr lang="ar-EG" altLang="ar-EG" sz="3200" dirty="0"/>
              <a:t>في الانفتاح للخارج التي تقابلها رغبه في الانفتاح للداخل </a:t>
            </a:r>
            <a:r>
              <a:rPr lang="ar-EG" altLang="ar-EG" sz="3200" dirty="0" smtClean="0"/>
              <a:t>والخصوصي</a:t>
            </a:r>
            <a:r>
              <a:rPr lang="ar-EG" altLang="ar-EG" sz="3200" dirty="0"/>
              <a:t>ة</a:t>
            </a:r>
            <a:r>
              <a:rPr lang="ar-EG" altLang="ar-EG" sz="3200" dirty="0" smtClean="0"/>
              <a:t> </a:t>
            </a:r>
            <a:r>
              <a:rPr lang="ar-EG" altLang="ar-EG" sz="3200" dirty="0"/>
              <a:t>كما </a:t>
            </a:r>
            <a:r>
              <a:rPr lang="ar-EG" altLang="ar-EG" sz="3200" dirty="0" smtClean="0"/>
              <a:t>بالعمار</a:t>
            </a:r>
            <a:r>
              <a:rPr lang="ar-EG" altLang="ar-EG" sz="3200" dirty="0"/>
              <a:t>ة</a:t>
            </a:r>
            <a:r>
              <a:rPr lang="ar-EG" altLang="ar-EG" sz="3200" dirty="0" smtClean="0"/>
              <a:t> الاسلامي</a:t>
            </a:r>
            <a:r>
              <a:rPr lang="ar-EG" altLang="ar-EG" sz="3200" dirty="0"/>
              <a:t>ة</a:t>
            </a:r>
            <a:r>
              <a:rPr lang="ar-EG" altLang="ar-EG" sz="3200" dirty="0" smtClean="0"/>
              <a:t> </a:t>
            </a:r>
            <a:endParaRPr lang="en-US" altLang="ar-EG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24" y="13905"/>
            <a:ext cx="8229600" cy="1143000"/>
          </a:xfr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/>
              <a:t/>
            </a:r>
            <a:br>
              <a:rPr lang="ar-EG" altLang="ar-EG" sz="4000" dirty="0"/>
            </a:br>
            <a:r>
              <a:rPr lang="ar-EG" altLang="ar-EG" sz="4000" dirty="0" smtClean="0"/>
              <a:t>العوامل المؤثرة </a:t>
            </a:r>
            <a:r>
              <a:rPr lang="ar-EG" altLang="ar-EG" sz="4000" dirty="0"/>
              <a:t>علي تصميم </a:t>
            </a:r>
            <a:r>
              <a:rPr lang="ar-EG" altLang="ar-EG" sz="4000" dirty="0" smtClean="0"/>
              <a:t>المسكن</a:t>
            </a:r>
            <a:br>
              <a:rPr lang="ar-EG" altLang="ar-EG" sz="4000" dirty="0" smtClean="0"/>
            </a:br>
            <a:r>
              <a:rPr lang="ar-EG" altLang="ar-EG" sz="4000" dirty="0"/>
              <a:t>6-  الاعتبارات </a:t>
            </a:r>
            <a:r>
              <a:rPr lang="ar-EG" altLang="ar-EG" sz="4000" dirty="0" err="1"/>
              <a:t>الصحيه</a:t>
            </a:r>
            <a:r>
              <a:rPr lang="ar-EG" altLang="ar-EG" sz="4000" dirty="0"/>
              <a:t> في المسكن </a:t>
            </a:r>
            <a:r>
              <a:rPr lang="en-US" altLang="ar-EG" sz="4000" dirty="0"/>
              <a:t/>
            </a:r>
            <a:br>
              <a:rPr lang="en-US" altLang="ar-EG" sz="4000" dirty="0"/>
            </a:br>
            <a:r>
              <a:rPr lang="ar-EG" altLang="ar-EG" sz="4000" dirty="0" smtClean="0"/>
              <a:t> </a:t>
            </a:r>
            <a:br>
              <a:rPr lang="ar-EG" altLang="ar-EG" sz="4000" dirty="0" smtClean="0"/>
            </a:b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989138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ar-EG" altLang="ar-EG" sz="4800" kern="0" smtClean="0"/>
              <a:t>الصحة العضويه </a:t>
            </a:r>
          </a:p>
          <a:p>
            <a:r>
              <a:rPr lang="ar-EG" altLang="ar-EG" sz="4800" kern="0" smtClean="0"/>
              <a:t>الصحة النفسيه </a:t>
            </a:r>
            <a:endParaRPr lang="en-US" altLang="ar-EG" sz="4800" kern="0" dirty="0"/>
          </a:p>
        </p:txBody>
      </p:sp>
    </p:spTree>
    <p:extLst>
      <p:ext uri="{BB962C8B-B14F-4D97-AF65-F5344CB8AC3E}">
        <p14:creationId xmlns:p14="http://schemas.microsoft.com/office/powerpoint/2010/main" val="35598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05"/>
            <a:ext cx="9144000" cy="750799"/>
          </a:xfr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 smtClean="0"/>
              <a:t>6-  </a:t>
            </a:r>
            <a:r>
              <a:rPr lang="ar-EG" altLang="ar-EG" sz="4000" dirty="0"/>
              <a:t>الاعتبارات </a:t>
            </a:r>
            <a:r>
              <a:rPr lang="ar-EG" altLang="ar-EG" sz="4000" dirty="0" smtClean="0"/>
              <a:t>الصحية </a:t>
            </a:r>
            <a:r>
              <a:rPr lang="ar-EG" altLang="ar-EG" sz="4000" dirty="0"/>
              <a:t>في </a:t>
            </a:r>
            <a:r>
              <a:rPr lang="ar-EG" altLang="ar-EG" sz="4000" dirty="0" smtClean="0"/>
              <a:t>المسكن</a:t>
            </a:r>
            <a:r>
              <a:rPr lang="en-US" altLang="ar-EG" sz="4000" dirty="0" smtClean="0"/>
              <a:t/>
            </a:r>
            <a:br>
              <a:rPr lang="en-US" altLang="ar-EG" sz="4000" dirty="0" smtClean="0"/>
            </a:br>
            <a:r>
              <a:rPr lang="ar-EG" altLang="ar-EG" sz="4000" dirty="0" smtClean="0"/>
              <a:t> </a:t>
            </a:r>
            <a:br>
              <a:rPr lang="ar-EG" altLang="ar-EG" sz="4000" dirty="0" smtClean="0"/>
            </a:b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05"/>
            <a:ext cx="9144000" cy="750799"/>
          </a:xfrm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 smtClean="0"/>
              <a:t/>
            </a:r>
            <a:br>
              <a:rPr lang="ar-EG" altLang="ar-EG" sz="4000" dirty="0" smtClean="0"/>
            </a:br>
            <a:r>
              <a:rPr lang="ar-EG" altLang="ar-EG" sz="4000" dirty="0" smtClean="0"/>
              <a:t>6-  </a:t>
            </a:r>
            <a:r>
              <a:rPr lang="ar-EG" altLang="ar-EG" sz="4000" dirty="0"/>
              <a:t>الاعتبارات </a:t>
            </a:r>
            <a:r>
              <a:rPr lang="ar-EG" altLang="ar-EG" sz="4000" dirty="0" smtClean="0"/>
              <a:t>الصحية </a:t>
            </a:r>
            <a:r>
              <a:rPr lang="ar-EG" altLang="ar-EG" sz="4000" dirty="0"/>
              <a:t>في </a:t>
            </a:r>
            <a:r>
              <a:rPr lang="ar-EG" altLang="ar-EG" sz="4000" dirty="0" smtClean="0"/>
              <a:t>المسكن</a:t>
            </a:r>
            <a:r>
              <a:rPr lang="en-US" altLang="ar-EG" sz="4000" dirty="0" smtClean="0"/>
              <a:t/>
            </a:r>
            <a:br>
              <a:rPr lang="en-US" altLang="ar-EG" sz="4000" dirty="0" smtClean="0"/>
            </a:br>
            <a:r>
              <a:rPr lang="ar-EG" altLang="ar-EG" sz="4000" dirty="0" smtClean="0"/>
              <a:t> </a:t>
            </a:r>
            <a:br>
              <a:rPr lang="ar-EG" altLang="ar-EG" sz="4000" dirty="0" smtClean="0"/>
            </a:b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5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29600" cy="1027113"/>
          </a:xfrm>
          <a:noFill/>
          <a:ln/>
        </p:spPr>
        <p:txBody>
          <a:bodyPr/>
          <a:lstStyle/>
          <a:p>
            <a:pPr algn="r"/>
            <a:r>
              <a:rPr lang="ar-EG" altLang="ar-EG" sz="4000"/>
              <a:t>الاعتبارات الصحيه في المسكن</a:t>
            </a:r>
            <a:br>
              <a:rPr lang="ar-EG" altLang="ar-EG" sz="4000"/>
            </a:br>
            <a:r>
              <a:rPr lang="ar-EG" altLang="ar-EG" sz="4000"/>
              <a:t>الصحة النفسيه </a:t>
            </a:r>
            <a:endParaRPr lang="en-US" altLang="ar-EG" sz="400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"/>
          <a:stretch>
            <a:fillRect/>
          </a:stretch>
        </p:blipFill>
        <p:spPr bwMode="auto">
          <a:xfrm>
            <a:off x="1187450" y="1557338"/>
            <a:ext cx="69135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01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29600" cy="1027113"/>
          </a:xfrm>
          <a:noFill/>
          <a:ln/>
        </p:spPr>
        <p:txBody>
          <a:bodyPr/>
          <a:lstStyle/>
          <a:p>
            <a:pPr algn="r"/>
            <a:r>
              <a:rPr lang="ar-EG" altLang="ar-EG"/>
              <a:t>عناصر الوحده السكنيه  </a:t>
            </a:r>
            <a:endParaRPr lang="en-US" altLang="ar-EG"/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755650" y="1557338"/>
            <a:ext cx="7777163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EG" altLang="ar-EG" sz="2400"/>
              <a:t>مكونات الوحده السكنيه يشمل ثلاثه اجزاء رئيسيه </a:t>
            </a:r>
          </a:p>
          <a:p>
            <a:pPr>
              <a:spcBef>
                <a:spcPct val="50000"/>
              </a:spcBef>
            </a:pPr>
            <a:r>
              <a:rPr lang="ar-EG" altLang="ar-EG" sz="3200">
                <a:solidFill>
                  <a:srgbClr val="990033"/>
                </a:solidFill>
              </a:rPr>
              <a:t>اولا جناح النوم</a:t>
            </a:r>
          </a:p>
          <a:p>
            <a:pPr>
              <a:spcBef>
                <a:spcPct val="50000"/>
              </a:spcBef>
            </a:pPr>
            <a:r>
              <a:rPr lang="ar-EG" altLang="ar-EG" sz="2400"/>
              <a:t>ويشمل غرف النوم والحمامات وما بينها من فراغ توزيع </a:t>
            </a:r>
          </a:p>
          <a:p>
            <a:pPr>
              <a:spcBef>
                <a:spcPct val="50000"/>
              </a:spcBef>
            </a:pPr>
            <a:r>
              <a:rPr lang="ar-EG" altLang="ar-EG" sz="3200">
                <a:solidFill>
                  <a:srgbClr val="990033"/>
                </a:solidFill>
              </a:rPr>
              <a:t>ثانيا الفراغات المعيشيه</a:t>
            </a:r>
            <a:r>
              <a:rPr lang="ar-EG" altLang="ar-EG" sz="2400"/>
              <a:t> </a:t>
            </a:r>
          </a:p>
          <a:p>
            <a:pPr>
              <a:spcBef>
                <a:spcPct val="50000"/>
              </a:spcBef>
            </a:pPr>
            <a:r>
              <a:rPr lang="ar-EG" altLang="ar-EG" sz="2400"/>
              <a:t>وتشمل المداخل واماكن الجلوس والطعام ومشاهد التليفزيون والمطالعه والاستذكار  واستقبال الضيوف </a:t>
            </a:r>
          </a:p>
          <a:p>
            <a:pPr>
              <a:spcBef>
                <a:spcPct val="50000"/>
              </a:spcBef>
            </a:pPr>
            <a:r>
              <a:rPr lang="ar-EG" altLang="ar-EG" sz="3200">
                <a:solidFill>
                  <a:srgbClr val="990033"/>
                </a:solidFill>
              </a:rPr>
              <a:t>ثالثا الخدمات</a:t>
            </a:r>
            <a:r>
              <a:rPr lang="ar-EG" altLang="ar-EG" sz="2400"/>
              <a:t> </a:t>
            </a:r>
          </a:p>
          <a:p>
            <a:pPr>
              <a:spcBef>
                <a:spcPct val="50000"/>
              </a:spcBef>
            </a:pPr>
            <a:r>
              <a:rPr lang="ar-EG" altLang="ar-EG" sz="2400"/>
              <a:t>وتشمل المطابح واماكن التخزين والدورات والسلم وفراغات التوزيع </a:t>
            </a:r>
            <a:endParaRPr lang="en-US" altLang="ar-EG" sz="2400"/>
          </a:p>
        </p:txBody>
      </p:sp>
    </p:spTree>
    <p:extLst>
      <p:ext uri="{BB962C8B-B14F-4D97-AF65-F5344CB8AC3E}">
        <p14:creationId xmlns:p14="http://schemas.microsoft.com/office/powerpoint/2010/main" val="138407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r>
              <a:rPr lang="en-US" altLang="ar-EG"/>
              <a:t>zooning</a:t>
            </a: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3140075" y="5489575"/>
            <a:ext cx="1873250" cy="13684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ENTRANCE</a:t>
            </a:r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flipV="1">
            <a:off x="5003800" y="5661025"/>
            <a:ext cx="1223963" cy="28892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6227763" y="4508500"/>
            <a:ext cx="18002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Reception </a:t>
            </a: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5292725" y="2565400"/>
            <a:ext cx="1511300" cy="1655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Dinning room</a:t>
            </a:r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3563938" y="1484313"/>
            <a:ext cx="1441450" cy="151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Living room</a:t>
            </a:r>
          </a:p>
        </p:txBody>
      </p:sp>
      <p:sp>
        <p:nvSpPr>
          <p:cNvPr id="207883" name="Oval 11" descr="Papyrus"/>
          <p:cNvSpPr>
            <a:spLocks noChangeArrowheads="1"/>
          </p:cNvSpPr>
          <p:nvPr/>
        </p:nvSpPr>
        <p:spPr bwMode="auto">
          <a:xfrm>
            <a:off x="3635375" y="3068638"/>
            <a:ext cx="936625" cy="936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kitchen</a:t>
            </a:r>
          </a:p>
        </p:txBody>
      </p:sp>
      <p:sp>
        <p:nvSpPr>
          <p:cNvPr id="207884" name="Oval 12" descr="Bouquet"/>
          <p:cNvSpPr>
            <a:spLocks noChangeArrowheads="1"/>
          </p:cNvSpPr>
          <p:nvPr/>
        </p:nvSpPr>
        <p:spPr bwMode="auto">
          <a:xfrm>
            <a:off x="323850" y="2852738"/>
            <a:ext cx="1584325" cy="27352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Bedrooms</a:t>
            </a:r>
          </a:p>
        </p:txBody>
      </p:sp>
      <p:sp>
        <p:nvSpPr>
          <p:cNvPr id="207885" name="Oval 13" descr="Pink tissue paper"/>
          <p:cNvSpPr>
            <a:spLocks noChangeArrowheads="1"/>
          </p:cNvSpPr>
          <p:nvPr/>
        </p:nvSpPr>
        <p:spPr bwMode="auto">
          <a:xfrm>
            <a:off x="2195513" y="2060575"/>
            <a:ext cx="936625" cy="863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Bath</a:t>
            </a:r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3492500" y="4581525"/>
            <a:ext cx="12239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Loopy </a:t>
            </a:r>
          </a:p>
        </p:txBody>
      </p:sp>
      <p:sp>
        <p:nvSpPr>
          <p:cNvPr id="207887" name="Oval 15" descr="Pink tissue paper"/>
          <p:cNvSpPr>
            <a:spLocks noChangeArrowheads="1"/>
          </p:cNvSpPr>
          <p:nvPr/>
        </p:nvSpPr>
        <p:spPr bwMode="auto">
          <a:xfrm>
            <a:off x="7380288" y="3141663"/>
            <a:ext cx="936625" cy="863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WC</a:t>
            </a: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V="1">
            <a:off x="7308850" y="4005263"/>
            <a:ext cx="215900" cy="50323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 flipV="1">
            <a:off x="4716463" y="4076700"/>
            <a:ext cx="863600" cy="792163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 flipV="1">
            <a:off x="4140200" y="5013325"/>
            <a:ext cx="0" cy="576263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 flipV="1">
            <a:off x="4716463" y="2852738"/>
            <a:ext cx="0" cy="17272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 flipH="1" flipV="1">
            <a:off x="6372225" y="4076700"/>
            <a:ext cx="792163" cy="431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 flipV="1">
            <a:off x="4140200" y="4005263"/>
            <a:ext cx="71438" cy="576262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5" name="Rectangle 23"/>
          <p:cNvSpPr>
            <a:spLocks noChangeArrowheads="1"/>
          </p:cNvSpPr>
          <p:nvPr/>
        </p:nvSpPr>
        <p:spPr bwMode="auto">
          <a:xfrm>
            <a:off x="2339975" y="3644900"/>
            <a:ext cx="1008063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EG"/>
              <a:t>Loopy </a:t>
            </a:r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 flipH="1">
            <a:off x="1763713" y="2781300"/>
            <a:ext cx="504825" cy="576263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 flipH="1">
            <a:off x="1835150" y="3933825"/>
            <a:ext cx="576263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 flipH="1" flipV="1">
            <a:off x="2843213" y="2852738"/>
            <a:ext cx="73025" cy="7921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 flipV="1">
            <a:off x="3203575" y="2636838"/>
            <a:ext cx="576263" cy="10795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 flipV="1">
            <a:off x="3348038" y="3716338"/>
            <a:ext cx="431800" cy="21748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4572000" y="3644900"/>
            <a:ext cx="792163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4716463" y="4868863"/>
            <a:ext cx="1511300" cy="6477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4932363" y="2708275"/>
            <a:ext cx="431800" cy="360363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4" name="Line 32"/>
          <p:cNvSpPr>
            <a:spLocks noChangeShapeType="1"/>
          </p:cNvSpPr>
          <p:nvPr/>
        </p:nvSpPr>
        <p:spPr bwMode="auto">
          <a:xfrm flipH="1" flipV="1">
            <a:off x="3059113" y="4149725"/>
            <a:ext cx="433387" cy="4318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  <p:sp>
        <p:nvSpPr>
          <p:cNvPr id="207905" name="Line 33"/>
          <p:cNvSpPr>
            <a:spLocks noChangeShapeType="1"/>
          </p:cNvSpPr>
          <p:nvPr/>
        </p:nvSpPr>
        <p:spPr bwMode="auto">
          <a:xfrm>
            <a:off x="6804025" y="3429000"/>
            <a:ext cx="649288" cy="144463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1878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438"/>
            <a:ext cx="7632700" cy="634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43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ar-EG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1223" cy="585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1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ar-EG"/>
          </a:p>
        </p:txBody>
      </p:sp>
      <p:pic>
        <p:nvPicPr>
          <p:cNvPr id="2437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60648"/>
            <a:ext cx="8352928" cy="61595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0485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EG" altLang="ar-EG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 altLang="ar-EG"/>
          </a:p>
        </p:txBody>
      </p:sp>
      <p:pic>
        <p:nvPicPr>
          <p:cNvPr id="267269" name="Picture 5" descr="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9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- </a:t>
            </a:r>
            <a:r>
              <a:rPr lang="ar-EG" altLang="ar-EG" sz="4000" dirty="0" smtClean="0"/>
              <a:t>الخصوصية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3B80-00B7-4624-A5A7-CDD599DE7A0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040560"/>
          </a:xfrm>
        </p:spPr>
        <p:txBody>
          <a:bodyPr/>
          <a:lstStyle/>
          <a:p>
            <a:r>
              <a:rPr lang="ar-EG" altLang="ar-EG" sz="2800" dirty="0"/>
              <a:t>ع</a:t>
            </a:r>
            <a:r>
              <a:rPr lang="ar-SA" altLang="ar-EG" sz="2800" dirty="0"/>
              <a:t>ند البدء في تأثيث المسكن وتخصيص المناطق الأساسية فيه، لا بدّ وأن نراعي مبدأ مهمّاً بالنسبة لمجتمعاتنا العربية وهو مبدأ الخصوصية، حيث يجب توافر نوعين من الخصوصية داخل منازلنا، هي: </a:t>
            </a:r>
            <a:br>
              <a:rPr lang="ar-SA" altLang="ar-EG" sz="2800" dirty="0"/>
            </a:br>
            <a:r>
              <a:rPr lang="ar-SA" altLang="ar-EG" sz="2800" dirty="0"/>
              <a:t>* الخصوصية الداخلية: التي </a:t>
            </a:r>
            <a:r>
              <a:rPr lang="ar-EG" altLang="ar-EG" sz="2800" dirty="0"/>
              <a:t>ت</a:t>
            </a:r>
            <a:r>
              <a:rPr lang="ar-SA" altLang="ar-EG" sz="2800" dirty="0"/>
              <a:t>عني بها فصل الجزء الخاصّ بالزوار عن أجزاء المسكن الداخلية، حتى تكون هناك حرمة لباقي أجزاء المسكن. </a:t>
            </a:r>
            <a:br>
              <a:rPr lang="ar-SA" altLang="ar-EG" sz="2800" dirty="0"/>
            </a:br>
            <a:r>
              <a:rPr lang="ar-SA" altLang="ar-EG" sz="2800" dirty="0"/>
              <a:t>* الخصوصية الخارجية: التي تتمثل في عزل المسكن عن البيئة الخارجية المحيطة به، وذلك باستخدام وسائل الفصل المختلفة، التي من أهمها الزجاج العازل أو الستائر وغيرها</a:t>
            </a:r>
            <a:r>
              <a:rPr lang="ar-SA" altLang="ar-EG" sz="2800" dirty="0" smtClean="0"/>
              <a:t>.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20038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8172450" y="0"/>
            <a:ext cx="971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8388350" y="0"/>
            <a:ext cx="755650" cy="6557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ar-EG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8604250" y="0"/>
            <a:ext cx="539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7885113" y="0"/>
            <a:ext cx="1258887" cy="6858000"/>
          </a:xfrm>
          <a:prstGeom prst="rect">
            <a:avLst/>
          </a:prstGeom>
          <a:solidFill>
            <a:srgbClr val="003399"/>
          </a:solidFill>
          <a:ln w="9525" algn="ctr">
            <a:noFill/>
            <a:miter lim="800000"/>
            <a:headEnd/>
            <a:tailEnd/>
          </a:ln>
          <a:effectLst>
            <a:outerShdw dist="280552" dir="311666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71472" y="428604"/>
            <a:ext cx="6500858" cy="550072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80552" dir="311666" algn="ctr" rotWithShape="0">
              <a:srgbClr val="808080"/>
            </a:outerShdw>
          </a:effectLst>
          <a:scene3d>
            <a:camera prst="perspectiveContrastingRightFacing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54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شكرا لحسن الاستماع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5400" dirty="0" smtClean="0">
              <a:solidFill>
                <a:srgbClr val="0070C0"/>
              </a:solidFill>
              <a:cs typeface="PT Bold Heading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إلى اللقاء </a:t>
            </a:r>
            <a:r>
              <a:rPr lang="ar-EG" sz="5400" dirty="0" err="1" smtClean="0">
                <a:solidFill>
                  <a:srgbClr val="0070C0"/>
                </a:solidFill>
                <a:cs typeface="PT Bold Heading" pitchFamily="2" charset="-78"/>
              </a:rPr>
              <a:t>فى</a:t>
            </a:r>
            <a:r>
              <a:rPr lang="ar-EG" sz="5400" dirty="0" smtClean="0">
                <a:solidFill>
                  <a:srgbClr val="0070C0"/>
                </a:solidFill>
                <a:cs typeface="PT Bold Heading" pitchFamily="2" charset="-78"/>
              </a:rPr>
              <a:t> المحاضرة القادمة</a:t>
            </a:r>
            <a:endParaRPr lang="en-US" sz="5400" dirty="0" smtClean="0">
              <a:solidFill>
                <a:srgbClr val="0070C0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- </a:t>
            </a:r>
            <a:r>
              <a:rPr lang="ar-EG" altLang="ar-EG" sz="4000" dirty="0" smtClean="0"/>
              <a:t>الخصوصية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A3B80-00B7-4624-A5A7-CDD599DE7A0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040560"/>
          </a:xfrm>
        </p:spPr>
        <p:txBody>
          <a:bodyPr/>
          <a:lstStyle/>
          <a:p>
            <a:endParaRPr lang="ar-SA" altLang="ar-EG" sz="2800" dirty="0"/>
          </a:p>
          <a:p>
            <a:r>
              <a:rPr lang="ar-SA" altLang="ar-EG" sz="2800" dirty="0"/>
              <a:t/>
            </a:r>
            <a:br>
              <a:rPr lang="ar-SA" altLang="ar-EG" sz="2800" dirty="0"/>
            </a:br>
            <a:r>
              <a:rPr lang="ar-SA" altLang="ar-EG" sz="2800" dirty="0"/>
              <a:t>ينشد العديد من جهات التخطيط إلى حجب إطلالة البناء عن المساكن المجاورة أو تقاطع الطرق ومراعاة الخصوصية, دون أن تتأثر بذلك العوامل الأخرى (حجب ضوء الشمس- </a:t>
            </a:r>
            <a:r>
              <a:rPr lang="ar-SA" altLang="ar-EG" sz="2800" dirty="0" smtClean="0"/>
              <a:t>العازلة-أنواع </a:t>
            </a:r>
            <a:r>
              <a:rPr lang="ar-SA" altLang="ar-EG" sz="2800" dirty="0"/>
              <a:t>النوافذ) .</a:t>
            </a:r>
            <a:endParaRPr lang="ar-EG" altLang="ar-EG" sz="2800" dirty="0"/>
          </a:p>
          <a:p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7070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 smtClean="0"/>
              <a:t>-مظاهر  الخصوصية في العمارة الاسلامية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4F2A7-883B-44D7-B9B2-965A6085847D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altLang="ar-EG" dirty="0"/>
              <a:t>الانفتاح علي </a:t>
            </a:r>
            <a:r>
              <a:rPr lang="ar-EG" altLang="ar-EG" dirty="0" err="1"/>
              <a:t>الافنيه</a:t>
            </a:r>
            <a:r>
              <a:rPr lang="ar-EG" altLang="ar-EG" dirty="0"/>
              <a:t> </a:t>
            </a:r>
            <a:r>
              <a:rPr lang="ar-EG" altLang="ar-EG" dirty="0" err="1"/>
              <a:t>الداخليه</a:t>
            </a:r>
            <a:r>
              <a:rPr lang="ar-EG" altLang="ar-EG" dirty="0"/>
              <a:t> </a:t>
            </a:r>
            <a:endParaRPr lang="en-US" altLang="ar-EG" dirty="0"/>
          </a:p>
          <a:p>
            <a:endParaRPr lang="ar-EG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3131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9624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2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- </a:t>
            </a:r>
            <a:r>
              <a:rPr lang="ar-EG" altLang="ar-EG" sz="4000" dirty="0" smtClean="0"/>
              <a:t>الخصوصية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4F2A7-883B-44D7-B9B2-965A6085847D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altLang="ar-EG" dirty="0"/>
              <a:t>تغطيه الفتحات بالمشربيات </a:t>
            </a:r>
            <a:r>
              <a:rPr lang="ar-EG" altLang="ar-EG" dirty="0" smtClean="0"/>
              <a:t>       المدخل </a:t>
            </a:r>
            <a:r>
              <a:rPr lang="ar-EG" altLang="ar-EG" dirty="0"/>
              <a:t>المنكسر </a:t>
            </a:r>
            <a:endParaRPr lang="en-US" altLang="ar-EG" dirty="0"/>
          </a:p>
          <a:p>
            <a:endParaRPr lang="en-US" altLang="ar-EG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7094"/>
            <a:ext cx="2946400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36449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  <a:ln w="76200">
            <a:noFil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ar-EG" altLang="ar-EG" sz="4000" dirty="0"/>
              <a:t>تقليل الفتحات </a:t>
            </a:r>
            <a:r>
              <a:rPr lang="ar-EG" altLang="ar-EG" sz="4000" dirty="0" err="1"/>
              <a:t>الخارجيه</a:t>
            </a:r>
            <a:r>
              <a:rPr lang="ar-EG" altLang="ar-EG" sz="4000" dirty="0"/>
              <a:t/>
            </a:r>
            <a:br>
              <a:rPr lang="ar-EG" altLang="ar-EG" sz="4000" dirty="0"/>
            </a:br>
            <a:r>
              <a:rPr lang="ar-EG" altLang="ar-EG" sz="2800" dirty="0"/>
              <a:t>منزل ببني غازي</a:t>
            </a:r>
            <a:r>
              <a:rPr lang="ar-EG" altLang="ar-EG" sz="4000" dirty="0"/>
              <a:t> </a:t>
            </a:r>
            <a:endParaRPr lang="en-US" altLang="ar-EG" sz="4000" kern="1200" dirty="0">
              <a:solidFill>
                <a:schemeClr val="lt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B0435B-01D4-4301-B0D8-2EEAFC25D5F1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" name="Picture 5" descr="tg_s_91a_cam1_final_b_web_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7056438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E4F81-3558-46EA-942B-964D946819A0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0869" y="404664"/>
            <a:ext cx="8208912" cy="720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EG" altLang="ar-EG" sz="4000" kern="0" smtClean="0"/>
              <a:t>نموذج لمسكن ذو مسقط مفتوح </a:t>
            </a:r>
            <a:r>
              <a:rPr lang="en-US" altLang="ar-EG" sz="4000" kern="0" smtClean="0"/>
              <a:t>open plan </a:t>
            </a:r>
            <a:r>
              <a:rPr lang="ar-EG" altLang="ar-EG" sz="4000" kern="0" smtClean="0"/>
              <a:t> </a:t>
            </a:r>
            <a:endParaRPr lang="en-US" altLang="ar-EG" sz="4000" kern="0"/>
          </a:p>
        </p:txBody>
      </p:sp>
      <p:pic>
        <p:nvPicPr>
          <p:cNvPr id="9" name="Picture 5" descr="open-plan-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349500"/>
            <a:ext cx="59150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E4F81-3558-46EA-942B-964D946819A0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DB8E0-B358-4227-BC73-283B2213424F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0869" y="404664"/>
            <a:ext cx="8208912" cy="720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EG" altLang="ar-EG" sz="4000" kern="0" smtClean="0"/>
              <a:t>نموذج لمسكن ذو مسقط مفتوح </a:t>
            </a:r>
            <a:r>
              <a:rPr lang="en-US" altLang="ar-EG" sz="4000" kern="0" smtClean="0"/>
              <a:t>open plan </a:t>
            </a:r>
            <a:r>
              <a:rPr lang="ar-EG" altLang="ar-EG" sz="4000" kern="0" smtClean="0"/>
              <a:t> </a:t>
            </a:r>
            <a:endParaRPr lang="en-US" altLang="ar-EG" sz="4000" kern="0"/>
          </a:p>
        </p:txBody>
      </p:sp>
      <p:pic>
        <p:nvPicPr>
          <p:cNvPr id="7" name="Picture 7" descr="Open Plan Conc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4402138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Open Plan P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40576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0552" dir="311666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280552" dir="311666" algn="ctr" rotWithShape="0">
            <a:srgbClr val="80808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846</Words>
  <Application>Microsoft Office PowerPoint</Application>
  <PresentationFormat>On-screen Show (4:3)</PresentationFormat>
  <Paragraphs>185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تصميم افتراضي</vt:lpstr>
      <vt:lpstr>PowerPoint Presentation</vt:lpstr>
      <vt:lpstr>PowerPoint Presentation</vt:lpstr>
      <vt:lpstr>- الخصوصية </vt:lpstr>
      <vt:lpstr>- الخصوصية </vt:lpstr>
      <vt:lpstr>-مظاهر  الخصوصية في العمارة الاسلامية </vt:lpstr>
      <vt:lpstr>- الخصوصية</vt:lpstr>
      <vt:lpstr>تقليل الفتحات الخارجيه منزل ببني غازي </vt:lpstr>
      <vt:lpstr>PowerPoint Presentation</vt:lpstr>
      <vt:lpstr>PowerPoint Presentation</vt:lpstr>
      <vt:lpstr>2-  تأثير العامل الاقتصادي</vt:lpstr>
      <vt:lpstr>العوامل المؤثرة علي  تصميم المسكن  2-  تأثير العامل الاقتصادي   </vt:lpstr>
      <vt:lpstr>2-  تاثير العامل الاقتصادي</vt:lpstr>
      <vt:lpstr>2-  تأثير العامل الاقتصادي</vt:lpstr>
      <vt:lpstr>2-  تأثير العامل الاقتصادي</vt:lpstr>
      <vt:lpstr>العوامل المؤثره علي تصميم المسكن  3-  تاثير العامل القوانين والتشريعات </vt:lpstr>
      <vt:lpstr>العوامل المؤثره علي تصميم المسكن  3-  تاثير العامل القوانين والتشريعات </vt:lpstr>
      <vt:lpstr>العوامل المؤثره علي تصميم المسكن   4- المناخ وتوجيه المسكن </vt:lpstr>
      <vt:lpstr>  العوامل المؤثرة علي تصميم المسكن 5- المطل الخارجي    </vt:lpstr>
      <vt:lpstr>  العوامل المؤثرة علي تصميم المسكن 5- المطل الخارجي    </vt:lpstr>
      <vt:lpstr>  العوامل المؤثرة علي تصميم المسكن 6-  الاعتبارات الصحيه في المسكن    </vt:lpstr>
      <vt:lpstr>  6-  الاعتبارات الصحية في المسكن   </vt:lpstr>
      <vt:lpstr>  6-  الاعتبارات الصحية في المسكن   </vt:lpstr>
      <vt:lpstr>الاعتبارات الصحيه في المسكن الصحة النفسيه </vt:lpstr>
      <vt:lpstr>عناصر الوحده السكنيه  </vt:lpstr>
      <vt:lpstr>zooning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elkady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المراكز السكنية التجارية</dc:title>
  <dc:creator>shawkat elkady</dc:creator>
  <cp:lastModifiedBy>ahmed-padeel</cp:lastModifiedBy>
  <cp:revision>219</cp:revision>
  <dcterms:created xsi:type="dcterms:W3CDTF">2006-03-01T21:05:30Z</dcterms:created>
  <dcterms:modified xsi:type="dcterms:W3CDTF">2018-10-28T20:12:20Z</dcterms:modified>
</cp:coreProperties>
</file>